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5"/>
  </p:notesMasterIdLst>
  <p:sldIdLst>
    <p:sldId id="748" r:id="rId2"/>
    <p:sldId id="749" r:id="rId3"/>
    <p:sldId id="751" r:id="rId4"/>
    <p:sldId id="797" r:id="rId5"/>
    <p:sldId id="798" r:id="rId6"/>
    <p:sldId id="799" r:id="rId7"/>
    <p:sldId id="800" r:id="rId8"/>
    <p:sldId id="807" r:id="rId9"/>
    <p:sldId id="801" r:id="rId10"/>
    <p:sldId id="802" r:id="rId11"/>
    <p:sldId id="803" r:id="rId12"/>
    <p:sldId id="804" r:id="rId13"/>
    <p:sldId id="805" r:id="rId14"/>
    <p:sldId id="806" r:id="rId15"/>
    <p:sldId id="814" r:id="rId16"/>
    <p:sldId id="808" r:id="rId17"/>
    <p:sldId id="817" r:id="rId18"/>
    <p:sldId id="752" r:id="rId19"/>
    <p:sldId id="783" r:id="rId20"/>
    <p:sldId id="815" r:id="rId21"/>
    <p:sldId id="784" r:id="rId22"/>
    <p:sldId id="816" r:id="rId23"/>
    <p:sldId id="753" r:id="rId24"/>
    <p:sldId id="754" r:id="rId25"/>
    <p:sldId id="790" r:id="rId26"/>
    <p:sldId id="761" r:id="rId27"/>
    <p:sldId id="791" r:id="rId28"/>
    <p:sldId id="792" r:id="rId29"/>
    <p:sldId id="793" r:id="rId30"/>
    <p:sldId id="794" r:id="rId31"/>
    <p:sldId id="795" r:id="rId32"/>
    <p:sldId id="789" r:id="rId33"/>
    <p:sldId id="771" r:id="rId34"/>
    <p:sldId id="819" r:id="rId35"/>
    <p:sldId id="762" r:id="rId36"/>
    <p:sldId id="796" r:id="rId37"/>
    <p:sldId id="755" r:id="rId38"/>
    <p:sldId id="759" r:id="rId39"/>
    <p:sldId id="758" r:id="rId40"/>
    <p:sldId id="811" r:id="rId41"/>
    <p:sldId id="756" r:id="rId42"/>
    <p:sldId id="763" r:id="rId43"/>
    <p:sldId id="766" r:id="rId44"/>
    <p:sldId id="809" r:id="rId45"/>
    <p:sldId id="764" r:id="rId46"/>
    <p:sldId id="765" r:id="rId47"/>
    <p:sldId id="818" r:id="rId48"/>
    <p:sldId id="768" r:id="rId49"/>
    <p:sldId id="769" r:id="rId50"/>
    <p:sldId id="812" r:id="rId51"/>
    <p:sldId id="813" r:id="rId52"/>
    <p:sldId id="772" r:id="rId53"/>
    <p:sldId id="773" r:id="rId54"/>
    <p:sldId id="775" r:id="rId55"/>
    <p:sldId id="777" r:id="rId56"/>
    <p:sldId id="778" r:id="rId57"/>
    <p:sldId id="779" r:id="rId58"/>
    <p:sldId id="787" r:id="rId59"/>
    <p:sldId id="780" r:id="rId60"/>
    <p:sldId id="781" r:id="rId61"/>
    <p:sldId id="782" r:id="rId62"/>
    <p:sldId id="810" r:id="rId63"/>
    <p:sldId id="788" r:id="rId64"/>
  </p:sldIdLst>
  <p:sldSz cx="9144000" cy="6858000" type="screen4x3"/>
  <p:notesSz cx="6858000" cy="9144000"/>
  <p:embeddedFontLst>
    <p:embeddedFont>
      <p:font typeface="Cheltenhm BdItHd BT" panose="02040703050705090403" pitchFamily="18" charset="0"/>
      <p:regular r:id="rId66"/>
    </p:embeddedFont>
    <p:embeddedFont>
      <p:font typeface="Cheltenhm BdHd BT" panose="02040703050705020403" pitchFamily="18" charset="0"/>
      <p:regular r:id="rId67"/>
    </p:embeddedFont>
    <p:embeddedFont>
      <p:font typeface="Calibri" panose="020F0502020204030204" pitchFamily="34" charset="0"/>
      <p:regular r:id="rId68"/>
      <p:bold r:id="rId69"/>
      <p:italic r:id="rId70"/>
      <p:boldItalic r:id="rId71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66CCFF"/>
    <a:srgbClr val="99FF99"/>
    <a:srgbClr val="000048"/>
    <a:srgbClr val="000070"/>
    <a:srgbClr val="00007F"/>
    <a:srgbClr val="FFABAB"/>
    <a:srgbClr val="007434"/>
    <a:srgbClr val="FF8080"/>
    <a:srgbClr val="FF67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518" autoAdjust="0"/>
  </p:normalViewPr>
  <p:slideViewPr>
    <p:cSldViewPr>
      <p:cViewPr varScale="1">
        <p:scale>
          <a:sx n="89" d="100"/>
          <a:sy n="89" d="100"/>
        </p:scale>
        <p:origin x="1443" y="6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30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1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5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font" Target="fonts/font6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1DD11DB9-959B-4D53-AE18-D507F074443B}" type="datetimeFigureOut">
              <a:rPr lang="en-US"/>
              <a:pPr>
                <a:defRPr/>
              </a:pPr>
              <a:t>2014-06-17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589B2A7-5E42-4B53-9E77-2AC49822B9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25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Multi-plane b/w bitmap editor with a scripting language.</a:t>
            </a:r>
          </a:p>
          <a:p>
            <a:r>
              <a:rPr lang="en-US" dirty="0" smtClean="0"/>
              <a:t>Non-programmers were amazingly productive with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589B2A7-5E42-4B53-9E77-2AC49822B99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91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354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354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63547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 smtClean="0"/>
              <a:t>Managing </a:t>
            </a:r>
            <a:r>
              <a:rPr lang="en-US" sz="8800" dirty="0" err="1" smtClean="0"/>
              <a:t>Asynchronicity</a:t>
            </a:r>
            <a:r>
              <a:rPr lang="en-US" sz="8800" dirty="0" smtClean="0"/>
              <a:t> with RQ and </a:t>
            </a:r>
            <a:r>
              <a:rPr lang="en-US" sz="8800" dirty="0" err="1" smtClean="0"/>
              <a:t>JSCheck</a:t>
            </a:r>
            <a:endParaRPr lang="en-US" sz="8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It is impossible to have application integrity when subject to race conditions.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97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Mutual Exclusion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semaphore</a:t>
            </a:r>
          </a:p>
          <a:p>
            <a:r>
              <a:rPr lang="en-US" dirty="0" smtClean="0"/>
              <a:t>monitor</a:t>
            </a:r>
          </a:p>
          <a:p>
            <a:r>
              <a:rPr lang="en-US" dirty="0" smtClean="0"/>
              <a:t>rendezvous</a:t>
            </a:r>
          </a:p>
          <a:p>
            <a:r>
              <a:rPr lang="en-US" dirty="0" smtClean="0"/>
              <a:t>synchronization</a:t>
            </a:r>
          </a:p>
          <a:p>
            <a:endParaRPr lang="en-US" dirty="0" smtClean="0"/>
          </a:p>
          <a:p>
            <a:r>
              <a:rPr lang="en-US" dirty="0" smtClean="0"/>
              <a:t>This used to be operating system stuff.</a:t>
            </a:r>
          </a:p>
          <a:p>
            <a:r>
              <a:rPr lang="en-US" dirty="0" smtClean="0"/>
              <a:t>It has leaked into applications because of networking and the multi-core problem.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40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Mutual Exclusion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Only one thread can be executing on a critical section at a time.</a:t>
            </a:r>
          </a:p>
          <a:p>
            <a:r>
              <a:rPr lang="en-US" dirty="0" smtClean="0"/>
              <a:t>All other threads wanting to execute the critical section are blocked.</a:t>
            </a:r>
          </a:p>
          <a:p>
            <a:endParaRPr lang="en-US" dirty="0" smtClean="0"/>
          </a:p>
          <a:p>
            <a:r>
              <a:rPr lang="en-US" dirty="0" smtClean="0"/>
              <a:t>If threads don’t interact, then the program runs at full speed.</a:t>
            </a:r>
          </a:p>
          <a:p>
            <a:r>
              <a:rPr lang="en-US" dirty="0" smtClean="0"/>
              <a:t>If they do interact, then races will occur unless mutual exclusion is employed.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57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226" name="Picture 2" descr="http://upload.wikimedia.org/wikipedia/en/4/4b/Alphonsegast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170195"/>
            <a:ext cx="8077200" cy="5687805"/>
          </a:xfrm>
          <a:prstGeom prst="rect">
            <a:avLst/>
          </a:prstGeom>
          <a:noFill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Deadlock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639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Deadlock</a:t>
            </a:r>
            <a:endParaRPr lang="en-US" dirty="0"/>
          </a:p>
        </p:txBody>
      </p:sp>
      <p:pic>
        <p:nvPicPr>
          <p:cNvPr id="1024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1314395"/>
            <a:ext cx="7391792" cy="55436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5147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Asynchronous functions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Return immediately. Success or failure will be determined somehow in the future.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8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Loop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Completely free of races and deadlocks.</a:t>
            </a:r>
          </a:p>
          <a:p>
            <a:r>
              <a:rPr lang="en-US" dirty="0" smtClean="0"/>
              <a:t>Only one stack.</a:t>
            </a:r>
          </a:p>
          <a:p>
            <a:r>
              <a:rPr lang="en-US" dirty="0" smtClean="0"/>
              <a:t>Very low overhead.</a:t>
            </a:r>
          </a:p>
          <a:p>
            <a:r>
              <a:rPr lang="en-US" dirty="0" smtClean="0"/>
              <a:t>Resilient. If a turn fails, the program can still go on.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Con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Programs must never block.</a:t>
            </a:r>
          </a:p>
          <a:p>
            <a:r>
              <a:rPr lang="en-US" dirty="0" smtClean="0"/>
              <a:t>Turns must finish quickly.</a:t>
            </a:r>
          </a:p>
          <a:p>
            <a:r>
              <a:rPr lang="en-US" dirty="0" smtClean="0"/>
              <a:t>Programs are inside out! Waa!</a:t>
            </a:r>
          </a:p>
        </p:txBody>
      </p:sp>
    </p:spTree>
    <p:extLst>
      <p:ext uri="{BB962C8B-B14F-4D97-AF65-F5344CB8AC3E}">
        <p14:creationId xmlns:p14="http://schemas.microsoft.com/office/powerpoint/2010/main" val="222480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772400" cy="1470025"/>
          </a:xfrm>
        </p:spPr>
        <p:txBody>
          <a:bodyPr/>
          <a:lstStyle/>
          <a:p>
            <a:r>
              <a:rPr lang="en-US" sz="7200" dirty="0"/>
              <a:t>The Law of </a:t>
            </a:r>
            <a:r>
              <a:rPr lang="en-US" sz="7200" dirty="0" smtClean="0"/>
              <a:t>Turns </a:t>
            </a:r>
            <a:endParaRPr lang="en-US" sz="7200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sz="4000" dirty="0"/>
              <a:t>Never block. </a:t>
            </a:r>
            <a:endParaRPr lang="en-US" sz="4000" dirty="0" smtClean="0"/>
          </a:p>
          <a:p>
            <a:r>
              <a:rPr lang="en-US" sz="4000" dirty="0" smtClean="0"/>
              <a:t>Never </a:t>
            </a:r>
            <a:r>
              <a:rPr lang="en-US" sz="4000" dirty="0"/>
              <a:t>wait. </a:t>
            </a:r>
            <a:endParaRPr lang="en-US" sz="4000" dirty="0" smtClean="0"/>
          </a:p>
          <a:p>
            <a:r>
              <a:rPr lang="en-US" sz="4000" dirty="0" smtClean="0"/>
              <a:t>Finish </a:t>
            </a:r>
            <a:r>
              <a:rPr lang="en-US" sz="4000" dirty="0"/>
              <a:t>fast</a:t>
            </a:r>
            <a:r>
              <a:rPr lang="en-US" sz="4000" dirty="0" smtClean="0"/>
              <a:t>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1769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driven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Turn based. No pre-emption.</a:t>
            </a:r>
          </a:p>
          <a:p>
            <a:r>
              <a:rPr lang="en-US" dirty="0" smtClean="0"/>
              <a:t>Associate events with actions.</a:t>
            </a:r>
          </a:p>
          <a:p>
            <a:r>
              <a:rPr lang="en-US" dirty="0" smtClean="0"/>
              <a:t>Easy (beginners can do it).</a:t>
            </a:r>
          </a:p>
          <a:p>
            <a:r>
              <a:rPr lang="en-US" dirty="0" smtClean="0"/>
              <a:t>User interfaces.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4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6" name="Object 7"/>
          <p:cNvGraphicFramePr>
            <a:graphicFrameLocks noChangeAspect="1"/>
          </p:cNvGraphicFramePr>
          <p:nvPr/>
        </p:nvGraphicFramePr>
        <p:xfrm>
          <a:off x="2071688" y="609600"/>
          <a:ext cx="5000625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5" name="Image" r:id="rId3" imgW="6666667" imgH="7517460" progId="Photoshop.Image.11">
                  <p:embed/>
                </p:oleObj>
              </mc:Choice>
              <mc:Fallback>
                <p:oleObj name="Image" r:id="rId3" imgW="6666667" imgH="7517460" progId="Photoshop.Image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71688" y="609600"/>
                        <a:ext cx="5000625" cy="563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120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Synchronous functions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Do not return until the work is complete or failed.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51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4" name="Picture 3" descr="hypercard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0" y="304800"/>
            <a:ext cx="9144000" cy="6361113"/>
          </a:xfrm>
          <a:noFill/>
        </p:spPr>
      </p:pic>
    </p:spTree>
    <p:extLst>
      <p:ext uri="{BB962C8B-B14F-4D97-AF65-F5344CB8AC3E}">
        <p14:creationId xmlns:p14="http://schemas.microsoft.com/office/powerpoint/2010/main" val="59197778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JavaScript is moving </a:t>
            </a:r>
            <a:br>
              <a:rPr lang="en-US" dirty="0" smtClean="0"/>
            </a:br>
            <a:r>
              <a:rPr lang="en-US" dirty="0" smtClean="0"/>
              <a:t>to the server.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servers do is quite different from what browsers 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68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 smtClean="0"/>
              <a:t>node.js</a:t>
            </a:r>
            <a:endParaRPr lang="en-US" sz="8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node.js implements a web server in a JavaScript event loop.</a:t>
            </a:r>
          </a:p>
          <a:p>
            <a:r>
              <a:rPr lang="en-US" dirty="0" smtClean="0"/>
              <a:t>It is a high-performance event pump.</a:t>
            </a:r>
          </a:p>
          <a:p>
            <a:pPr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fs.readFile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i="1" dirty="0" smtClean="0"/>
              <a:t>filename</a:t>
            </a:r>
            <a:r>
              <a:rPr lang="en-US" dirty="0" smtClean="0"/>
              <a:t>, </a:t>
            </a:r>
            <a:r>
              <a:rPr lang="en-US" i="1" dirty="0" smtClean="0"/>
              <a:t>encoding</a:t>
            </a:r>
            <a:r>
              <a:rPr lang="en-US" dirty="0" smtClean="0"/>
              <a:t>, </a:t>
            </a:r>
            <a:br>
              <a:rPr lang="en-US" dirty="0" smtClean="0"/>
            </a:br>
            <a:r>
              <a:rPr lang="en-US" dirty="0" smtClean="0"/>
              <a:t>    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function (</a:t>
            </a:r>
            <a:r>
              <a:rPr lang="en-US" i="1" dirty="0" smtClean="0"/>
              <a:t>err</a:t>
            </a:r>
            <a:r>
              <a:rPr lang="en-US" dirty="0" smtClean="0"/>
              <a:t>, </a:t>
            </a:r>
            <a:r>
              <a:rPr lang="en-US" i="1" dirty="0" smtClean="0"/>
              <a:t>data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 {...})</a:t>
            </a:r>
          </a:p>
          <a:p>
            <a:r>
              <a:rPr lang="en-US" dirty="0" smtClean="0"/>
              <a:t>Everything is (or can be) non-blocking.</a:t>
            </a:r>
          </a:p>
          <a:p>
            <a:r>
              <a:rPr lang="en-US" dirty="0" smtClean="0"/>
              <a:t>Except: </a:t>
            </a:r>
          </a:p>
          <a:p>
            <a:pPr lvl="1"/>
            <a:r>
              <a:rPr lang="en-US" dirty="0" smtClean="0"/>
              <a:t>some synchronous functions</a:t>
            </a:r>
          </a:p>
          <a:p>
            <a:pPr lvl="1"/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require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99160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Message driven, message queue</a:t>
            </a:r>
          </a:p>
          <a:p>
            <a:r>
              <a:rPr lang="en-US" dirty="0" smtClean="0"/>
              <a:t>Actor-like</a:t>
            </a:r>
          </a:p>
          <a:p>
            <a:r>
              <a:rPr lang="en-US" dirty="0" smtClean="0"/>
              <a:t>Simple events don’t fit:</a:t>
            </a:r>
            <a:endParaRPr lang="en-US" dirty="0"/>
          </a:p>
          <a:p>
            <a:pPr lvl="1"/>
            <a:r>
              <a:rPr lang="en-US" dirty="0" smtClean="0"/>
              <a:t>Sequential</a:t>
            </a:r>
          </a:p>
          <a:p>
            <a:pPr lvl="2"/>
            <a:r>
              <a:rPr lang="en-US" dirty="0" smtClean="0"/>
              <a:t>A sequence of requests, each dependent on the result of the previous.</a:t>
            </a:r>
          </a:p>
          <a:p>
            <a:pPr lvl="2"/>
            <a:r>
              <a:rPr lang="en-US" dirty="0" smtClean="0"/>
              <a:t>Naïve approach: deeply nested callbacks</a:t>
            </a:r>
          </a:p>
          <a:p>
            <a:pPr lvl="1"/>
            <a:r>
              <a:rPr lang="en-US" dirty="0" smtClean="0"/>
              <a:t>Parallel</a:t>
            </a:r>
          </a:p>
          <a:p>
            <a:pPr lvl="2"/>
            <a:r>
              <a:rPr lang="en-US" dirty="0" smtClean="0"/>
              <a:t>Do a bunch of independent things</a:t>
            </a:r>
          </a:p>
          <a:p>
            <a:pPr lvl="2"/>
            <a:r>
              <a:rPr lang="en-US" dirty="0" smtClean="0"/>
              <a:t>Naïve approach: wastes time, increases latency</a:t>
            </a:r>
          </a:p>
          <a:p>
            <a:pPr lvl="1"/>
            <a:r>
              <a:rPr lang="en-US" dirty="0" smtClean="0"/>
              <a:t>Limited time, cancellation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60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Programming </a:t>
            </a:r>
            <a:br>
              <a:rPr lang="en-US" dirty="0" smtClean="0"/>
            </a:br>
            <a:r>
              <a:rPr lang="en-US" dirty="0" smtClean="0"/>
              <a:t>to the Rescue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Futures</a:t>
            </a:r>
          </a:p>
          <a:p>
            <a:pPr marL="457200" lvl="1" indent="0">
              <a:buNone/>
            </a:pPr>
            <a:r>
              <a:rPr lang="en-US" dirty="0" smtClean="0"/>
              <a:t>Dataflow and LISP</a:t>
            </a:r>
          </a:p>
          <a:p>
            <a:r>
              <a:rPr lang="en-US" dirty="0" smtClean="0"/>
              <a:t>Promise</a:t>
            </a:r>
          </a:p>
          <a:p>
            <a:r>
              <a:rPr lang="en-US" dirty="0" smtClean="0"/>
              <a:t>Monads</a:t>
            </a:r>
          </a:p>
          <a:p>
            <a:r>
              <a:rPr lang="en-US" dirty="0" smtClean="0"/>
              <a:t>Arrows</a:t>
            </a:r>
          </a:p>
          <a:p>
            <a:r>
              <a:rPr lang="en-US" dirty="0" smtClean="0"/>
              <a:t>RX</a:t>
            </a:r>
          </a:p>
          <a:p>
            <a:r>
              <a:rPr lang="en-US" dirty="0" smtClean="0"/>
              <a:t>FRP: </a:t>
            </a:r>
            <a:r>
              <a:rPr lang="en-US" dirty="0" err="1" smtClean="0"/>
              <a:t>Flapjax</a:t>
            </a:r>
            <a:r>
              <a:rPr lang="en-US" dirty="0" smtClean="0"/>
              <a:t>, bacon.js, elm.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11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RQ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JavaScript library for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managing </a:t>
            </a:r>
            <a:r>
              <a:rPr lang="en-US" dirty="0" err="1"/>
              <a:t>asynchronicity</a:t>
            </a:r>
            <a:r>
              <a:rPr lang="en-US" dirty="0"/>
              <a:t> in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server </a:t>
            </a:r>
            <a:r>
              <a:rPr lang="en-US" dirty="0"/>
              <a:t>applications.</a:t>
            </a:r>
          </a:p>
        </p:txBody>
      </p:sp>
    </p:spTree>
    <p:extLst>
      <p:ext uri="{BB962C8B-B14F-4D97-AF65-F5344CB8AC3E}">
        <p14:creationId xmlns:p14="http://schemas.microsoft.com/office/powerpoint/2010/main" val="312171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or five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err="1" smtClean="0">
                <a:latin typeface="Cheltenhm BdItHd BT" pitchFamily="18" charset="0"/>
              </a:rPr>
              <a:t>optionals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heltenhm BdItHd BT" pitchFamily="18" charset="0"/>
              </a:rPr>
              <a:t>requestors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76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Takes an array of requestor functions, calls them one at a time, passing the result of the previous requestor to the next requestor.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getNav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read_file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(filename),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getPreference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getCustomNav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3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Takes an array of requestor functions, calls them all at once, and gives an array of results.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getStuff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getNav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getMessageOfTheDay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44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Also takes an optional array of optional requestors. Their results will be included if they can be obtained before the required requestors finish.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getStuff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getNav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getMessageOfTheDay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], 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getHoroscope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getGossip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36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Problems With Threads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Races</a:t>
            </a:r>
          </a:p>
          <a:p>
            <a:r>
              <a:rPr lang="en-US" dirty="0" smtClean="0"/>
              <a:t>Deadlocks</a:t>
            </a:r>
          </a:p>
          <a:p>
            <a:r>
              <a:rPr lang="en-US" dirty="0" smtClean="0"/>
              <a:t>Reliability</a:t>
            </a:r>
          </a:p>
          <a:p>
            <a:r>
              <a:rPr lang="en-US" dirty="0" smtClean="0"/>
              <a:t>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Takes an array of requestors, calls them all at once, and gives the result of the first success.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adnet.klikHaus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adnet.inUFace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adnet.trackPipe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8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RQ.fallback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5029200"/>
          </a:xfrm>
        </p:spPr>
        <p:txBody>
          <a:bodyPr>
            <a:normAutofit/>
          </a:bodyPr>
          <a:lstStyle/>
          <a:p>
            <a:r>
              <a:rPr lang="en-US" dirty="0" smtClean="0"/>
              <a:t>Takes an array of requestors, and gives the result of the first success.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getWeather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fetch("weather",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localCache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fetch("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weather",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localDB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fetch("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weather",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remoteDB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92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21376" y="996778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latin typeface="Courier New" pitchFamily="49" charset="0"/>
                <a:cs typeface="Courier New" pitchFamily="49" charset="0"/>
              </a:rPr>
              <a:t>RQ</a:t>
            </a:r>
            <a:endParaRPr lang="en-US" sz="40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467100" y="9906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All at once</a:t>
            </a:r>
            <a:endParaRPr lang="en-US" sz="4000" dirty="0"/>
          </a:p>
        </p:txBody>
      </p:sp>
      <p:sp>
        <p:nvSpPr>
          <p:cNvPr id="8" name="Rectangle 7"/>
          <p:cNvSpPr/>
          <p:nvPr/>
        </p:nvSpPr>
        <p:spPr>
          <a:xfrm>
            <a:off x="5829300" y="9906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One at </a:t>
            </a:r>
            <a:br>
              <a:rPr lang="en-US" sz="4000" dirty="0" smtClean="0"/>
            </a:br>
            <a:r>
              <a:rPr lang="en-US" sz="4000" dirty="0" smtClean="0"/>
              <a:t>a time</a:t>
            </a:r>
            <a:endParaRPr lang="en-US" sz="4000" dirty="0"/>
          </a:p>
        </p:txBody>
      </p:sp>
      <p:sp>
        <p:nvSpPr>
          <p:cNvPr id="9" name="Rectangle 8"/>
          <p:cNvSpPr/>
          <p:nvPr/>
        </p:nvSpPr>
        <p:spPr>
          <a:xfrm>
            <a:off x="1121376" y="25908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All</a:t>
            </a:r>
            <a:endParaRPr lang="en-US" sz="4000" dirty="0"/>
          </a:p>
        </p:txBody>
      </p:sp>
      <p:sp>
        <p:nvSpPr>
          <p:cNvPr id="10" name="Rectangle 9"/>
          <p:cNvSpPr/>
          <p:nvPr/>
        </p:nvSpPr>
        <p:spPr>
          <a:xfrm>
            <a:off x="3467100" y="25908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parallel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29300" y="25908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sequence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21376" y="41910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One</a:t>
            </a:r>
            <a:endParaRPr lang="en-US" sz="4000" dirty="0"/>
          </a:p>
        </p:txBody>
      </p:sp>
      <p:sp>
        <p:nvSpPr>
          <p:cNvPr id="13" name="Rectangle 12"/>
          <p:cNvSpPr/>
          <p:nvPr/>
        </p:nvSpPr>
        <p:spPr>
          <a:xfrm>
            <a:off x="3467100" y="41910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race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829300" y="41910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fallback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95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52400"/>
            <a:ext cx="4724400" cy="65532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A1'),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widget('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A2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widget('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A3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B1'),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B2'),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B3')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widget('C'),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widget('Race D1'),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widget('Race D2'),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widget('Race D3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')</a:t>
            </a:r>
            <a:endParaRPr lang="en-US" sz="19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'Fall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E1'),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'Fall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E2'),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'Fall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E3')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343400" y="152400"/>
            <a:ext cx="4800600" cy="655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bg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bg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],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O1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O2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O3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P1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P2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P3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widget('Opt Q'),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Race R1'),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Race R2'),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Race R3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')</a:t>
            </a:r>
            <a:endParaRPr lang="en-US" sz="1900" b="1" kern="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Fall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S1'),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Fall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S2'),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Fall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S3')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])(show);</a:t>
            </a:r>
            <a:endParaRPr lang="en-US" sz="1900" b="1" kern="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114800" y="152400"/>
            <a:ext cx="0" cy="65532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70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widget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('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S1'),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       widget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('Par P1'),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   widget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('Par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P2'),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       widget('Par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P3'),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]),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widget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('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S3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080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 </a:t>
            </a:r>
            <a:r>
              <a:rPr lang="en-US" dirty="0" err="1" smtClean="0"/>
              <a:t>requestories</a:t>
            </a:r>
            <a:r>
              <a:rPr lang="en-US" dirty="0" smtClean="0"/>
              <a:t> with timeouts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/>
              <a:t>, </a:t>
            </a:r>
            <a:r>
              <a:rPr lang="en-US" dirty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err="1">
                <a:latin typeface="Cheltenhm BdItHd BT" pitchFamily="18" charset="0"/>
              </a:rPr>
              <a:t>optionals</a:t>
            </a:r>
            <a:r>
              <a:rPr lang="en-US" dirty="0"/>
              <a:t>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dirty="0" smtClean="0"/>
              <a:t>, </a:t>
            </a:r>
            <a:r>
              <a:rPr lang="en-US" dirty="0" err="1" smtClean="0">
                <a:latin typeface="Cheltenhm BdItHd BT" pitchFamily="18" charset="0"/>
              </a:rPr>
              <a:t>tilliseconds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heltenhm BdItHd BT" pitchFamily="18" charset="0"/>
              </a:rPr>
              <a:t>requestors</a:t>
            </a:r>
            <a:r>
              <a:rPr lang="en-US" dirty="0"/>
              <a:t>, </a:t>
            </a:r>
            <a:r>
              <a:rPr lang="en-US" dirty="0">
                <a:latin typeface="Cheltenhm BdItHd BT" pitchFamily="18" charset="0"/>
              </a:rPr>
              <a:t>milliseconds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45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Cancellation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requestor can optionally return a quash function.</a:t>
            </a:r>
          </a:p>
          <a:p>
            <a:r>
              <a:rPr lang="en-US" dirty="0" smtClean="0"/>
              <a:t>A quash function, when called, will attempt to cancel a request.</a:t>
            </a:r>
          </a:p>
          <a:p>
            <a:r>
              <a:rPr lang="en-US" dirty="0" smtClean="0"/>
              <a:t>There is no guarantee that the cancellation will happen before the request completes.</a:t>
            </a:r>
          </a:p>
          <a:p>
            <a:r>
              <a:rPr lang="en-US" dirty="0" smtClean="0"/>
              <a:t>Cancellation is intended to stop unnecessary work. It does not undo.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99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Cheltenhm BdItHd BT" pitchFamily="18" charset="0"/>
              </a:rPr>
              <a:t>requestor</a:t>
            </a:r>
            <a:r>
              <a:rPr lang="en-US" dirty="0" smtClean="0"/>
              <a:t>	</a:t>
            </a:r>
          </a:p>
          <a:p>
            <a:pPr marL="457200" lvl="1" indent="0">
              <a:buNone/>
            </a:pPr>
            <a:r>
              <a:rPr lang="en-US" dirty="0" smtClean="0"/>
              <a:t>A function that can execute a request</a:t>
            </a:r>
          </a:p>
          <a:p>
            <a:r>
              <a:rPr lang="en-US" dirty="0" err="1" smtClean="0">
                <a:latin typeface="Cheltenhm BdItHd BT" pitchFamily="18" charset="0"/>
              </a:rPr>
              <a:t>requestion</a:t>
            </a:r>
            <a:r>
              <a:rPr lang="en-US" dirty="0" smtClean="0"/>
              <a:t>  (requestor continuation)</a:t>
            </a:r>
          </a:p>
          <a:p>
            <a:pPr marL="457200" lvl="1" indent="0">
              <a:buNone/>
            </a:pPr>
            <a:r>
              <a:rPr lang="en-US" dirty="0" smtClean="0"/>
              <a:t>A continuation function that will be passed to a requestor</a:t>
            </a:r>
          </a:p>
          <a:p>
            <a:r>
              <a:rPr lang="en-US" dirty="0" err="1" smtClean="0">
                <a:latin typeface="Cheltenhm BdItHd BT" pitchFamily="18" charset="0"/>
              </a:rPr>
              <a:t>requestory</a:t>
            </a:r>
            <a:r>
              <a:rPr lang="en-US" dirty="0" smtClean="0"/>
              <a:t> (requestor factory)</a:t>
            </a:r>
          </a:p>
          <a:p>
            <a:pPr marL="457200" lvl="1" indent="0">
              <a:buNone/>
            </a:pPr>
            <a:r>
              <a:rPr lang="en-US" dirty="0" smtClean="0"/>
              <a:t>A function that takes arguments and returns a requestor function.</a:t>
            </a:r>
            <a:endParaRPr lang="en-US" dirty="0"/>
          </a:p>
          <a:p>
            <a:r>
              <a:rPr lang="en-US" dirty="0" smtClean="0">
                <a:latin typeface="Cheltenhm BdItHd BT" pitchFamily="18" charset="0"/>
              </a:rPr>
              <a:t>quash</a:t>
            </a:r>
          </a:p>
          <a:p>
            <a:pPr marL="457200" lvl="1" indent="0">
              <a:buNone/>
            </a:pPr>
            <a:r>
              <a:rPr lang="en-US" dirty="0" smtClean="0"/>
              <a:t>A function returned by a requestor that may be used to cancel a request.</a:t>
            </a:r>
          </a:p>
        </p:txBody>
      </p:sp>
    </p:spTree>
    <p:extLst>
      <p:ext uri="{BB962C8B-B14F-4D97-AF65-F5344CB8AC3E}">
        <p14:creationId xmlns:p14="http://schemas.microsoft.com/office/powerpoint/2010/main" val="63951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requestor continuation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requestory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arguments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itchFamily="49" charset="0"/>
              </a:rPr>
              <a:t>→</a:t>
            </a:r>
            <a:endParaRPr lang="en-US" dirty="0" smtClean="0">
              <a:solidFill>
                <a:schemeClr val="tx1"/>
              </a:solidFill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function</a:t>
            </a:r>
            <a:r>
              <a:rPr lang="en-US" dirty="0" smtClean="0">
                <a:solidFill>
                  <a:schemeClr val="tx1"/>
                </a:solidFill>
              </a:rPr>
              <a:t> requestor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        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</a:t>
            </a:r>
            <a:r>
              <a:rPr lang="en-US" dirty="0" err="1" smtClean="0">
                <a:solidFill>
                  <a:srgbClr val="FFFF99"/>
                </a:solidFill>
              </a:rPr>
              <a:t>requestion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success</a:t>
            </a:r>
            <a:r>
              <a:rPr lang="en-US" dirty="0" smtClean="0">
                <a:solidFill>
                  <a:srgbClr val="FFFF99"/>
                </a:solidFill>
              </a:rPr>
              <a:t>, 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failure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    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)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→ 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quash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44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requestory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arguments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itchFamily="49" charset="0"/>
              </a:rPr>
              <a:t>→</a:t>
            </a:r>
            <a:endParaRPr lang="en-US" dirty="0" smtClean="0">
              <a:solidFill>
                <a:schemeClr val="tx1"/>
              </a:solidFill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99FF99"/>
                </a:solidFill>
              </a:rPr>
              <a:t> 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</a:t>
            </a:r>
            <a:r>
              <a:rPr lang="en-US" dirty="0" err="1" smtClean="0">
                <a:solidFill>
                  <a:srgbClr val="FFFF99"/>
                </a:solidFill>
              </a:rPr>
              <a:t>requestion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success</a:t>
            </a:r>
            <a:r>
              <a:rPr lang="en-US" dirty="0" smtClean="0">
                <a:solidFill>
                  <a:srgbClr val="FFFF99"/>
                </a:solidFill>
              </a:rPr>
              <a:t>, 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failure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smtClean="0">
                <a:solidFill>
                  <a:srgbClr val="99FF99"/>
                </a:solidFill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→ 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quash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39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No rethinking is necessary.</a:t>
            </a:r>
          </a:p>
          <a:p>
            <a:r>
              <a:rPr lang="en-US" dirty="0" smtClean="0"/>
              <a:t>Blocking programs are ok.</a:t>
            </a:r>
          </a:p>
          <a:p>
            <a:r>
              <a:rPr lang="en-US" dirty="0" smtClean="0"/>
              <a:t>Execution continues as long as any thread is not blocked.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Con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Stack memory per thread.</a:t>
            </a:r>
          </a:p>
          <a:p>
            <a:r>
              <a:rPr lang="en-US" dirty="0" smtClean="0"/>
              <a:t>If two threads use the same memory, a race </a:t>
            </a:r>
            <a:r>
              <a:rPr lang="en-US" i="1" dirty="0" smtClean="0"/>
              <a:t>may</a:t>
            </a:r>
            <a:r>
              <a:rPr lang="en-US" dirty="0" smtClean="0"/>
              <a:t> occur.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6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requestory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arguments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itchFamily="49" charset="0"/>
              </a:rPr>
              <a:t>→</a:t>
            </a:r>
            <a:endParaRPr lang="en-US" dirty="0" smtClean="0">
              <a:solidFill>
                <a:schemeClr val="tx1"/>
              </a:solidFill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99FF99"/>
                </a:solidFill>
              </a:rPr>
              <a:t> 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</a:t>
            </a:r>
            <a:r>
              <a:rPr lang="en-US" dirty="0" err="1" smtClean="0">
                <a:solidFill>
                  <a:srgbClr val="FFFF99"/>
                </a:solidFill>
              </a:rPr>
              <a:t>requestion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success</a:t>
            </a:r>
            <a:r>
              <a:rPr lang="en-US" dirty="0" smtClean="0">
                <a:solidFill>
                  <a:srgbClr val="FFFF99"/>
                </a:solidFill>
              </a:rPr>
              <a:t>, 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failure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smtClean="0">
                <a:solidFill>
                  <a:srgbClr val="99FF99"/>
                </a:solidFill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 </a:t>
            </a:r>
            <a:r>
              <a:rPr lang="en-US" dirty="0">
                <a:solidFill>
                  <a:srgbClr val="99FF99"/>
                </a:solidFill>
              </a:rPr>
              <a:t>→ 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quash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rgbClr val="FFFF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65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requestor factory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/>
              <a:t> </a:t>
            </a:r>
            <a:r>
              <a:rPr lang="en-US" dirty="0" err="1" smtClean="0"/>
              <a:t>requestory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arguments</a:t>
            </a:r>
            <a:r>
              <a:rPr lang="en-US" dirty="0" smtClean="0"/>
              <a:t>…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 </a:t>
            </a:r>
            <a:r>
              <a:rPr lang="en-US" dirty="0">
                <a:latin typeface="+mj-lt"/>
                <a:cs typeface="Courier New" pitchFamily="49" charset="0"/>
              </a:rPr>
              <a:t>→</a:t>
            </a:r>
            <a:endParaRPr lang="en-US" dirty="0" smtClean="0"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99FF99"/>
                </a:solidFill>
              </a:rPr>
              <a:t> 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9FF99"/>
                </a:solidFill>
              </a:rPr>
              <a:t>        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</a:t>
            </a:r>
            <a:r>
              <a:rPr lang="en-US" dirty="0" err="1" smtClean="0">
                <a:solidFill>
                  <a:srgbClr val="FFFF99"/>
                </a:solidFill>
              </a:rPr>
              <a:t>requestion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success</a:t>
            </a:r>
            <a:r>
              <a:rPr lang="en-US" dirty="0" smtClean="0">
                <a:solidFill>
                  <a:srgbClr val="FFFF99"/>
                </a:solidFill>
              </a:rPr>
              <a:t>, 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failure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99FF99"/>
                </a:solidFill>
              </a:rPr>
              <a:t> </a:t>
            </a:r>
            <a:r>
              <a:rPr lang="en-US" dirty="0" smtClean="0">
                <a:solidFill>
                  <a:srgbClr val="99FF99"/>
                </a:solidFill>
              </a:rPr>
              <a:t>       </a:t>
            </a:r>
            <a:r>
              <a:rPr lang="en-US" dirty="0" smtClean="0">
                <a:solidFill>
                  <a:srgbClr val="99FF99"/>
                </a:solidFill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)</a:t>
            </a:r>
            <a:r>
              <a:rPr lang="en-US" dirty="0" smtClean="0">
                <a:solidFill>
                  <a:srgbClr val="99FF99"/>
                </a:solidFill>
              </a:rPr>
              <a:t> </a:t>
            </a:r>
            <a:r>
              <a:rPr lang="en-US" dirty="0">
                <a:solidFill>
                  <a:srgbClr val="99FF99"/>
                </a:solidFill>
              </a:rPr>
              <a:t>→ 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quash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rgbClr val="FFFF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2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Identity 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identity_requestor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, </a:t>
            </a:r>
            <a:endParaRPr lang="en-US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value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(value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56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Fullname</a:t>
            </a:r>
            <a:r>
              <a:rPr lang="en-US" dirty="0" smtClean="0"/>
              <a:t> 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fullname_requestor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, </a:t>
            </a:r>
            <a:endParaRPr lang="en-US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value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value.firstname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endParaRPr lang="en-US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+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' '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+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value.lastname</a:t>
            </a:r>
            <a:endParaRPr lang="en-US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80313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</a:t>
            </a:r>
            <a:r>
              <a:rPr lang="en-US" dirty="0" err="1" smtClean="0"/>
              <a:t>Requestory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requestorize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requestor(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(value));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200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fullname_requestor</a:t>
            </a: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200" b="1" smtClean="0">
                <a:latin typeface="Courier New" pitchFamily="49" charset="0"/>
                <a:cs typeface="Courier New" pitchFamily="49" charset="0"/>
              </a:rPr>
              <a:t>requestorize(</a:t>
            </a:r>
            <a:endParaRPr lang="en-US" sz="22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function (value)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value.firstname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</a:t>
            </a:r>
            <a:r>
              <a:rPr lang="en-US" sz="2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' 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'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     + </a:t>
            </a:r>
            <a:r>
              <a:rPr lang="en-US" sz="24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value.lastname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2200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sz="22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58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Delay 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 delay(milliseconds)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delay_requestor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200" b="1" dirty="0" err="1">
                <a:latin typeface="Courier New" pitchFamily="49" charset="0"/>
                <a:cs typeface="Courier New" pitchFamily="49" charset="0"/>
              </a:rPr>
              <a:t>setTimeout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value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2200" b="1" dirty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1000);</a:t>
            </a:r>
            <a:endParaRPr lang="en-US" sz="22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quash(reason)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clearTimeout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2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2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36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Delay </a:t>
            </a:r>
            <a:r>
              <a:rPr lang="en-US" dirty="0" err="1" smtClean="0"/>
              <a:t>Requestory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>
                <a:latin typeface="Courier New" pitchFamily="49" charset="0"/>
                <a:cs typeface="Courier New" pitchFamily="49" charset="0"/>
              </a:rPr>
              <a:t>delay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(milliseconds) 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requestor(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200" b="1" dirty="0" err="1">
                <a:latin typeface="Courier New" pitchFamily="49" charset="0"/>
                <a:cs typeface="Courier New" pitchFamily="49" charset="0"/>
              </a:rPr>
              <a:t>setTimeout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value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2200" b="1" dirty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milliseconds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quash(reason)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clearTimeout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183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File </a:t>
            </a:r>
            <a:r>
              <a:rPr lang="en-US" dirty="0" err="1" smtClean="0"/>
              <a:t>Requestory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read_file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(filename, encoding) 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requestor(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fs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.readFile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filename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2200" dirty="0" smtClean="0">
                <a:solidFill>
                  <a:srgbClr val="FFFF99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encoding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||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'utf-8',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 smtClean="0"/>
              <a:t>                         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(err, data) 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   return 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(data, err);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}</a:t>
            </a:r>
          </a:p>
          <a:p>
            <a:pPr marL="0" indent="0">
              <a:buNone/>
            </a:pP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 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}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2200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071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 smtClean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  <a:endParaRPr lang="en-US" sz="14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 smtClean="0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  <a:endParaRPr lang="en-US" sz="14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400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803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" y="3276600"/>
            <a:ext cx="8915400" cy="1938992"/>
          </a:xfrm>
          <a:prstGeom prst="rect">
            <a:avLst/>
          </a:prstGeom>
          <a:solidFill>
            <a:srgbClr val="000048"/>
          </a:solidFill>
          <a:ln w="38100">
            <a:solidFill>
              <a:srgbClr val="66CCFF"/>
            </a:solidFill>
          </a:ln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2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false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5894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threads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endParaRPr lang="en-US" sz="2800" dirty="0" smtClean="0"/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['a', 'b']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['b', 'a']</a:t>
            </a:r>
          </a:p>
        </p:txBody>
      </p:sp>
    </p:spTree>
    <p:extLst>
      <p:ext uri="{BB962C8B-B14F-4D97-AF65-F5344CB8AC3E}">
        <p14:creationId xmlns:p14="http://schemas.microsoft.com/office/powerpoint/2010/main" val="332272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" y="4114800"/>
            <a:ext cx="8915400" cy="1569660"/>
          </a:xfrm>
          <a:prstGeom prst="rect">
            <a:avLst/>
          </a:prstGeom>
          <a:solidFill>
            <a:srgbClr val="000048"/>
          </a:solidFill>
          <a:ln w="38100">
            <a:solidFill>
              <a:srgbClr val="66CCFF"/>
            </a:solidFill>
          </a:ln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2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  <a:endParaRPr lang="en-US" sz="2400" b="1" dirty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2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false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92886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" y="5352871"/>
            <a:ext cx="8915400" cy="1200329"/>
          </a:xfrm>
          <a:prstGeom prst="rect">
            <a:avLst/>
          </a:prstGeom>
          <a:solidFill>
            <a:srgbClr val="000048"/>
          </a:solidFill>
          <a:ln w="38100">
            <a:solidFill>
              <a:srgbClr val="66CCFF"/>
            </a:solidFill>
          </a:ln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2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4646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0" y="3886200"/>
            <a:ext cx="9144000" cy="1752600"/>
          </a:xfrm>
        </p:spPr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assertEquals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message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smtClean="0">
                <a:latin typeface="Cheltenhm BdItHd BT" pitchFamily="18" charset="0"/>
              </a:rPr>
              <a:t>expected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smtClean="0">
                <a:latin typeface="Cheltenhm BdItHd BT" pitchFamily="18" charset="0"/>
              </a:rPr>
              <a:t>actual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 smtClean="0"/>
              <a:t>does not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84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QuickCheck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Koen</a:t>
            </a:r>
            <a:r>
              <a:rPr lang="en-US" dirty="0"/>
              <a:t> </a:t>
            </a:r>
            <a:r>
              <a:rPr lang="en-US" dirty="0" err="1" smtClean="0"/>
              <a:t>Claessen</a:t>
            </a:r>
            <a:endParaRPr lang="en-US" dirty="0" smtClean="0"/>
          </a:p>
          <a:p>
            <a:r>
              <a:rPr lang="en-US" dirty="0" smtClean="0"/>
              <a:t>John Hughes</a:t>
            </a:r>
          </a:p>
          <a:p>
            <a:r>
              <a:rPr lang="en-US" dirty="0" smtClean="0">
                <a:latin typeface="Cheltenhm BdItHd BT" pitchFamily="18" charset="0"/>
              </a:rPr>
              <a:t>Chalmers University</a:t>
            </a:r>
            <a:endParaRPr lang="en-US" dirty="0">
              <a:latin typeface="Cheltenhm BdItHd B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69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JSCheck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Case generation</a:t>
            </a:r>
          </a:p>
          <a:p>
            <a:pPr marL="0" indent="0" algn="ctr">
              <a:buNone/>
            </a:pPr>
            <a:r>
              <a:rPr lang="en-US" dirty="0"/>
              <a:t>Testing over turns</a:t>
            </a:r>
          </a:p>
          <a:p>
            <a:endParaRPr lang="en-US" dirty="0" smtClean="0"/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JSC.claim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dirty="0" smtClean="0"/>
              <a:t> </a:t>
            </a:r>
            <a:r>
              <a:rPr lang="en-US" dirty="0" smtClean="0">
                <a:latin typeface="Cheltenhm BdItHd BT" pitchFamily="18" charset="0"/>
              </a:rPr>
              <a:t>predicate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dirty="0" smtClean="0"/>
              <a:t> </a:t>
            </a:r>
            <a:r>
              <a:rPr lang="en-US" dirty="0" smtClean="0">
                <a:latin typeface="Cheltenhm BdItHd BT" pitchFamily="18" charset="0"/>
              </a:rPr>
              <a:t>signature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JSC.check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JSC.on_report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JSC.on_error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02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JSC.claim</a:t>
            </a:r>
            <a:r>
              <a:rPr lang="en-US" sz="32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3200" dirty="0">
                <a:latin typeface="Cheltenhm BdItHd BT" pitchFamily="18" charset="0"/>
              </a:rPr>
              <a:t>name</a:t>
            </a:r>
            <a:r>
              <a:rPr lang="en-US" sz="3200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3200" dirty="0"/>
              <a:t> </a:t>
            </a:r>
            <a:r>
              <a:rPr lang="en-US" sz="3200" dirty="0">
                <a:latin typeface="Cheltenhm BdItHd BT" pitchFamily="18" charset="0"/>
              </a:rPr>
              <a:t>predicate</a:t>
            </a:r>
            <a:r>
              <a:rPr lang="en-US" sz="3200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3200" dirty="0"/>
              <a:t> </a:t>
            </a:r>
            <a:r>
              <a:rPr lang="en-US" sz="3200" dirty="0">
                <a:latin typeface="Cheltenhm BdItHd BT" pitchFamily="18" charset="0"/>
              </a:rPr>
              <a:t>signature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latin typeface="Cheltenhm BdItHd BT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10600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name</a:t>
            </a:r>
            <a:r>
              <a:rPr lang="en-US" dirty="0" smtClean="0">
                <a:cs typeface="Courier New" pitchFamily="49" charset="0"/>
              </a:rPr>
              <a:t> is a string</a:t>
            </a:r>
          </a:p>
          <a:p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predicate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verdict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et al…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dirty="0" smtClean="0">
                <a:latin typeface="Cheltenhm BdItHd BT" pitchFamily="18" charset="0"/>
              </a:rPr>
              <a:t>signature </a:t>
            </a:r>
            <a:r>
              <a:rPr lang="en-US" dirty="0" smtClean="0"/>
              <a:t>is an array of specifications, </a:t>
            </a:r>
            <a:br>
              <a:rPr lang="en-US" dirty="0" smtClean="0"/>
            </a:br>
            <a:r>
              <a:rPr lang="en-US" dirty="0" smtClean="0"/>
              <a:t>one per </a:t>
            </a:r>
            <a:r>
              <a:rPr lang="en-US" dirty="0" smtClean="0">
                <a:latin typeface="Cheltenhm BdItHd BT" pitchFamily="18" charset="0"/>
              </a:rPr>
              <a:t>et al…</a:t>
            </a:r>
          </a:p>
          <a:p>
            <a:endParaRPr lang="en-US" b="1" dirty="0">
              <a:latin typeface="Cheltenhm BdItHd BT" pitchFamily="18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600" b="1" dirty="0" err="1" smtClean="0">
                <a:latin typeface="Courier New" pitchFamily="49" charset="0"/>
                <a:cs typeface="Courier New" pitchFamily="49" charset="0"/>
              </a:rPr>
              <a:t>JSC.claim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6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   "Compare the old code with the new code", </a:t>
            </a:r>
            <a:br>
              <a:rPr lang="en-US" sz="26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predicate(verdict, a) {</a:t>
            </a:r>
            <a:b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 verdict(</a:t>
            </a:r>
            <a:r>
              <a:rPr lang="en-US" sz="26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oldCode</a:t>
            </a: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(a) === </a:t>
            </a:r>
            <a:r>
              <a:rPr lang="en-US" sz="26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newCode</a:t>
            </a: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(a));</a:t>
            </a:r>
            <a:b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, </a:t>
            </a:r>
            <a:br>
              <a:rPr lang="en-US" sz="26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    [</a:t>
            </a:r>
            <a:r>
              <a:rPr lang="en-US" sz="2600" b="1" dirty="0" err="1" smtClean="0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()]</a:t>
            </a:r>
            <a:br>
              <a:rPr lang="en-US" sz="26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45219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Specifiers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JSC.any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JSC.boolean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 </a:t>
            </a: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JSC.falsy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JSC.literal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JSC.number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JSC.object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JSC.one_of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JSC.sequence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20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3,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('0', '9'),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1, '-',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2,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('0', '9'),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1, '-',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4,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('0', '9')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"094-55-0695"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"571-63-9387"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"130-08-5751"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"296-55-3384"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"976-55-3359"</a:t>
            </a:r>
          </a:p>
        </p:txBody>
      </p:sp>
    </p:spTree>
    <p:extLst>
      <p:ext uri="{BB962C8B-B14F-4D97-AF65-F5344CB8AC3E}">
        <p14:creationId xmlns:p14="http://schemas.microsoft.com/office/powerpoint/2010/main" val="22211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JSC.array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([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(),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JSC.number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(100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),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(8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('A', 'Z'))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])</a:t>
            </a:r>
          </a:p>
          <a:p>
            <a:pPr marL="0" indent="0"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3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21.228644298389554,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TJFJPLQA"]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5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57.05485427752137,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CWQDVXWY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"]</a:t>
            </a: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7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91.98980208020657,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QVMGNVXK"]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11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87.07735128700733,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GXBSVLKJ"]</a:t>
            </a:r>
          </a:p>
        </p:txBody>
      </p:sp>
    </p:spTree>
    <p:extLst>
      <p:ext uri="{BB962C8B-B14F-4D97-AF65-F5344CB8AC3E}">
        <p14:creationId xmlns:p14="http://schemas.microsoft.com/office/powerpoint/2010/main" val="836804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JSC.object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left: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(640),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top: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(480),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color: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JSC.one_of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"black", 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white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red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blue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green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gray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])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})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{"left":104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top":139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color":"gray"}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{"left":62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top":96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color":"white"}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{"left":501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top":164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":"red"}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{"left":584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top":85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color":"white"}</a:t>
            </a:r>
          </a:p>
        </p:txBody>
      </p:sp>
    </p:spTree>
    <p:extLst>
      <p:ext uri="{BB962C8B-B14F-4D97-AF65-F5344CB8AC3E}">
        <p14:creationId xmlns:p14="http://schemas.microsoft.com/office/powerpoint/2010/main" val="293854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threads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endParaRPr lang="en-US" sz="2800" dirty="0" smtClean="0"/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['a', 'b']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['b', 'a']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['a']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['b']</a:t>
            </a:r>
            <a:endParaRPr lang="en-US" sz="28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47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JSC.object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JSC.array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(3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, 8),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(4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('a', 'z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'))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),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JSC.boolean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()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jodo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zhzm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rcqz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":true}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odcr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azax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bnfx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hmmc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":false}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wjew":true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kgqj":true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abid":true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cjva":false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qsgj":true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wtsu":true}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qtbo":false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vqzc":false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zpij":true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ogss":false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lxnp":false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psso":true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irha":true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ghnj":true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}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01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verdict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check calls a predicate, it passes in a </a:t>
            </a:r>
            <a:r>
              <a:rPr lang="en-US" dirty="0" smtClean="0">
                <a:latin typeface="Cheltenhm BdItHd BT" pitchFamily="18" charset="0"/>
              </a:rPr>
              <a:t>verdict</a:t>
            </a:r>
            <a:r>
              <a:rPr lang="en-US" dirty="0" smtClean="0"/>
              <a:t> function.</a:t>
            </a:r>
          </a:p>
          <a:p>
            <a:r>
              <a:rPr lang="en-US" dirty="0" smtClean="0"/>
              <a:t>Predicates deliver the result of each trial by calling the </a:t>
            </a:r>
            <a:r>
              <a:rPr lang="en-US" dirty="0" smtClean="0">
                <a:latin typeface="Cheltenhm BdItHd BT" pitchFamily="18" charset="0"/>
              </a:rPr>
              <a:t>verdict</a:t>
            </a:r>
            <a:r>
              <a:rPr lang="en-US" dirty="0" smtClean="0"/>
              <a:t> function.</a:t>
            </a:r>
          </a:p>
          <a:p>
            <a:r>
              <a:rPr lang="en-US" dirty="0" smtClean="0">
                <a:latin typeface="Cheltenhm BdItHd BT" pitchFamily="18" charset="0"/>
              </a:rPr>
              <a:t>verdict</a:t>
            </a:r>
            <a:r>
              <a:rPr lang="en-US" dirty="0" smtClean="0"/>
              <a:t> is a continuation, allowing trials to extend over many turns.</a:t>
            </a:r>
          </a:p>
          <a:p>
            <a:r>
              <a:rPr lang="en-US" dirty="0" smtClean="0"/>
              <a:t>Three outcomes:</a:t>
            </a:r>
          </a:p>
          <a:p>
            <a:pPr marL="0" indent="0" algn="ctr">
              <a:buNone/>
            </a:pPr>
            <a:r>
              <a:rPr lang="en-US" dirty="0" smtClean="0"/>
              <a:t>pass  fail  lost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92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Closure and continuation.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4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458200" cy="1470025"/>
          </a:xfrm>
        </p:spPr>
        <p:txBody>
          <a:bodyPr/>
          <a:lstStyle/>
          <a:p>
            <a:pPr algn="l"/>
            <a:r>
              <a:rPr lang="en-US" sz="3200" dirty="0"/>
              <a:t>https://</a:t>
            </a:r>
            <a:r>
              <a:rPr lang="en-US" sz="3200" dirty="0" smtClean="0"/>
              <a:t>github.com/douglascrockford/RQ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/>
              <a:t>https://github.com/douglascrockford/JSCheck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22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'a';</a:t>
            </a:r>
            <a:br>
              <a:rPr lang="en-US" sz="3200" b="1" dirty="0" smtClean="0">
                <a:latin typeface="Courier New" pitchFamily="49" charset="0"/>
                <a:cs typeface="Courier New" pitchFamily="49" charset="0"/>
              </a:rPr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endParaRPr lang="en-US" sz="3000" b="1" dirty="0" smtClean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91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'a';</a:t>
            </a:r>
            <a:br>
              <a:rPr lang="en-US" sz="32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'b';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9230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'a';</a:t>
            </a:r>
            <a:br>
              <a:rPr lang="en-US" sz="32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'b';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2358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Cheltenhm BdHd BT"/>
        <a:ea typeface=""/>
        <a:cs typeface=""/>
      </a:majorFont>
      <a:minorFont>
        <a:latin typeface="Cheltenhm BdHd B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42103</TotalTime>
  <Words>2608</Words>
  <Application>Microsoft Office PowerPoint</Application>
  <PresentationFormat>On-screen Show (4:3)</PresentationFormat>
  <Paragraphs>586</Paragraphs>
  <Slides>63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0" baseType="lpstr">
      <vt:lpstr>Cheltenhm BdItHd BT</vt:lpstr>
      <vt:lpstr>Cheltenhm BdHd BT</vt:lpstr>
      <vt:lpstr>Arial</vt:lpstr>
      <vt:lpstr>Courier New</vt:lpstr>
      <vt:lpstr>Calibri</vt:lpstr>
      <vt:lpstr>Default Design</vt:lpstr>
      <vt:lpstr>Image</vt:lpstr>
      <vt:lpstr>Managing Asynchronicity with RQ and JSCheck</vt:lpstr>
      <vt:lpstr>Synchronous functions</vt:lpstr>
      <vt:lpstr>The Problems With Threads</vt:lpstr>
      <vt:lpstr>Threading</vt:lpstr>
      <vt:lpstr>Two threads</vt:lpstr>
      <vt:lpstr>Two threads</vt:lpstr>
      <vt:lpstr>my_array[my_array.length] = 'a'; </vt:lpstr>
      <vt:lpstr>my_array[my_array.length] = 'a'; my_array[my_array.length] = 'b';</vt:lpstr>
      <vt:lpstr>my_array[my_array.length] = 'a'; my_array[my_array.length] = 'b';</vt:lpstr>
      <vt:lpstr>It is impossible to have application integrity when subject to race conditions.</vt:lpstr>
      <vt:lpstr>Mutual Exclusion</vt:lpstr>
      <vt:lpstr>Mutual Exclusion</vt:lpstr>
      <vt:lpstr>Deadlock</vt:lpstr>
      <vt:lpstr>Deadlock</vt:lpstr>
      <vt:lpstr>Asynchronous functions</vt:lpstr>
      <vt:lpstr>Event Loop</vt:lpstr>
      <vt:lpstr>The Law of Turns </vt:lpstr>
      <vt:lpstr>Event driven systems</vt:lpstr>
      <vt:lpstr>PowerPoint Presentation</vt:lpstr>
      <vt:lpstr>PowerPoint Presentation</vt:lpstr>
      <vt:lpstr>JavaScript is moving  to the server.</vt:lpstr>
      <vt:lpstr>node.js</vt:lpstr>
      <vt:lpstr>Servers</vt:lpstr>
      <vt:lpstr>Functional Programming  to the Rescue</vt:lpstr>
      <vt:lpstr>RQ </vt:lpstr>
      <vt:lpstr>Four or five methods</vt:lpstr>
      <vt:lpstr>RQ.sequence</vt:lpstr>
      <vt:lpstr>RQ.parallel</vt:lpstr>
      <vt:lpstr>RQ.parallel</vt:lpstr>
      <vt:lpstr>RQ.race</vt:lpstr>
      <vt:lpstr>RQ.fallback</vt:lpstr>
      <vt:lpstr>PowerPoint Presentation</vt:lpstr>
      <vt:lpstr>PowerPoint Presentation</vt:lpstr>
      <vt:lpstr>PowerPoint Presentation</vt:lpstr>
      <vt:lpstr>RQ requestories with timeouts</vt:lpstr>
      <vt:lpstr>Cancellation</vt:lpstr>
      <vt:lpstr>RQ</vt:lpstr>
      <vt:lpstr>requestor continuation</vt:lpstr>
      <vt:lpstr>requestor</vt:lpstr>
      <vt:lpstr>quash</vt:lpstr>
      <vt:lpstr>requestor factory</vt:lpstr>
      <vt:lpstr>Identity Requestor</vt:lpstr>
      <vt:lpstr>Fullname Requestor</vt:lpstr>
      <vt:lpstr>Wrap Requestory</vt:lpstr>
      <vt:lpstr>Delay Requestor</vt:lpstr>
      <vt:lpstr>Delay Requestory</vt:lpstr>
      <vt:lpstr>Read File Requestory</vt:lpstr>
      <vt:lpstr>PowerPoint Presentation</vt:lpstr>
      <vt:lpstr>PowerPoint Presentation</vt:lpstr>
      <vt:lpstr>PowerPoint Presentation</vt:lpstr>
      <vt:lpstr>PowerPoint Presentation</vt:lpstr>
      <vt:lpstr>Testing</vt:lpstr>
      <vt:lpstr>QuickCheck</vt:lpstr>
      <vt:lpstr>JSCheck</vt:lpstr>
      <vt:lpstr>JSC.claim(name, predicate, signature)</vt:lpstr>
      <vt:lpstr>Specifiers</vt:lpstr>
      <vt:lpstr>PowerPoint Presentation</vt:lpstr>
      <vt:lpstr>PowerPoint Presentation</vt:lpstr>
      <vt:lpstr>PowerPoint Presentation</vt:lpstr>
      <vt:lpstr>PowerPoint Presentation</vt:lpstr>
      <vt:lpstr>verdict</vt:lpstr>
      <vt:lpstr>Closure and continuation.</vt:lpstr>
      <vt:lpstr>https://github.com/douglascrockford/RQ  https://github.com/douglascrockford/JSCheck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Asynchronicity</dc:title>
  <dc:subject>RQ</dc:subject>
  <dc:creator>Douglas Crockford</dc:creator>
  <cp:lastModifiedBy>Douglas Crockford</cp:lastModifiedBy>
  <cp:revision>467</cp:revision>
  <dcterms:created xsi:type="dcterms:W3CDTF">2009-10-26T16:53:11Z</dcterms:created>
  <dcterms:modified xsi:type="dcterms:W3CDTF">2014-06-18T01:28:04Z</dcterms:modified>
</cp:coreProperties>
</file>

<file path=docProps/thumbnail.jpeg>
</file>